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.xml" ContentType="application/vnd.openxmlformats-officedocument.presentationml.slideLayout+xml"/>
  <Override PartName="/ppt/theme/theme5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4" r:id="rId3"/>
    <p:sldMasterId id="2147483656" r:id="rId4"/>
    <p:sldMasterId id="2147483658" r:id="rId5"/>
    <p:sldMasterId id="2147483661" r:id="rId6"/>
  </p:sldMasterIdLst>
  <p:notesMasterIdLst>
    <p:notesMasterId r:id="rId19"/>
  </p:notesMasterIdLst>
  <p:handoutMasterIdLst>
    <p:handoutMasterId r:id="rId20"/>
  </p:handoutMasterIdLst>
  <p:sldIdLst>
    <p:sldId id="494" r:id="rId7"/>
    <p:sldId id="502" r:id="rId8"/>
    <p:sldId id="512" r:id="rId9"/>
    <p:sldId id="531" r:id="rId10"/>
    <p:sldId id="532" r:id="rId11"/>
    <p:sldId id="533" r:id="rId12"/>
    <p:sldId id="534" r:id="rId13"/>
    <p:sldId id="535" r:id="rId14"/>
    <p:sldId id="537" r:id="rId15"/>
    <p:sldId id="541" r:id="rId16"/>
    <p:sldId id="515" r:id="rId17"/>
    <p:sldId id="462" r:id="rId18"/>
  </p:sldIdLst>
  <p:sldSz cx="24384000" cy="13716000"/>
  <p:notesSz cx="6794500" cy="9931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1pPr>
    <a:lvl2pPr marL="0" marR="0" indent="228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2pPr>
    <a:lvl3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3pPr>
    <a:lvl4pPr marL="0" marR="0" indent="685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4pPr>
    <a:lvl5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5pPr>
    <a:lvl6pPr marL="0" marR="0" indent="1143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6pPr>
    <a:lvl7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7pPr>
    <a:lvl8pPr marL="0" marR="0" indent="1600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8pPr>
    <a:lvl9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0" b="0" i="0" u="none" strike="noStrike" cap="all" spc="1500" normalizeH="0" baseline="0">
        <a:ln>
          <a:noFill/>
        </a:ln>
        <a:solidFill>
          <a:srgbClr val="373842"/>
        </a:solidFill>
        <a:effectLst/>
        <a:uFillTx/>
        <a:latin typeface="+mn-lt"/>
        <a:ea typeface="+mn-ea"/>
        <a:cs typeface="+mn-cs"/>
        <a:sym typeface="Nex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D73"/>
    <a:srgbClr val="68D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94590"/>
  </p:normalViewPr>
  <p:slideViewPr>
    <p:cSldViewPr snapToGrid="0" snapToObjects="1">
      <p:cViewPr varScale="1">
        <p:scale>
          <a:sx n="48" d="100"/>
          <a:sy n="48" d="100"/>
        </p:scale>
        <p:origin x="11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7AF79-D934-4711-90CC-161EB20DC6E5}" type="datetimeFigureOut">
              <a:rPr lang="sv-SE" smtClean="0"/>
              <a:t>2018-02-09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B8D85-9622-438A-B1BC-3F3D196AC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7655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05933" y="4717415"/>
            <a:ext cx="4982634" cy="44691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67312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nya organisationen består av en </a:t>
            </a: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ideell förening (DNF)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ett </a:t>
            </a: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servicebolag (DNF AB)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så som KFS är organiserat idag, men med skillnaden att den nya föreningens styrelse (DNF) utses av SKL. Det är den styrelsen som formellt antar kollektivavtalen.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nya föreningens servicebolag (DNF AB) är helt medlemsstyrt och har en styrelse som består av medlemmar. DNF AB beslutar om verksamhetens inriktning, service, stöd, budget och serviceavgift m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Branschråden driver utveckling och avtalsfrågor branschvis. Ordförande för branschrådet utses av DNF AB:s styrelse. Inom varje branschråd kan arbetsgivardelegationer utses med särskilda förhandlingsuppgifter för branschen.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Avtalsråd består av samtliga ordföranden för branschråden och har att samla övergripande avtalsfrågor rörande alla branscher/verksamheter inför styrelsen i DNF.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>
          <a:xfrm>
            <a:off x="3846851" y="9437631"/>
            <a:ext cx="2942908" cy="496808"/>
          </a:xfrm>
          <a:prstGeom prst="rect">
            <a:avLst/>
          </a:prstGeom>
        </p:spPr>
        <p:txBody>
          <a:bodyPr/>
          <a:lstStyle/>
          <a:p>
            <a:fld id="{F3CFD333-DD10-4FB4-8B80-EC8AEE255767}" type="slidenum">
              <a:rPr lang="sv-SE" smtClean="0">
                <a:solidFill>
                  <a:prstClr val="black"/>
                </a:solidFill>
                <a:latin typeface="Arial"/>
              </a:rPr>
              <a:pPr/>
              <a:t>2</a:t>
            </a:fld>
            <a:endParaRPr lang="sv-SE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90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AS och JN tillsammans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5540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AS och JN tillsammans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06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Förklaring av JN och AS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5452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Samverkans- och samspelsorgan, rådgivande och referensgrupp</a:t>
            </a:r>
          </a:p>
          <a:p>
            <a:r>
              <a:rPr lang="sv-SE" dirty="0" smtClean="0"/>
              <a:t>Inflytande på kollektivavtal och verksamhet</a:t>
            </a:r>
          </a:p>
          <a:p>
            <a:r>
              <a:rPr lang="sv-SE" dirty="0" smtClean="0"/>
              <a:t>Medarbetarnas kontakt med branscherna</a:t>
            </a:r>
          </a:p>
          <a:p>
            <a:r>
              <a:rPr lang="sv-SE" dirty="0" smtClean="0"/>
              <a:t>Ledamöter</a:t>
            </a:r>
          </a:p>
          <a:p>
            <a:r>
              <a:rPr lang="sv-SE" dirty="0" smtClean="0"/>
              <a:t>Uppgift</a:t>
            </a:r>
          </a:p>
          <a:p>
            <a:r>
              <a:rPr lang="sv-SE" dirty="0" smtClean="0"/>
              <a:t>Möten</a:t>
            </a:r>
          </a:p>
          <a:p>
            <a:r>
              <a:rPr lang="sv-SE" dirty="0" smtClean="0"/>
              <a:t>Aktiviteter, årsplan och årsberättelse</a:t>
            </a:r>
          </a:p>
          <a:p>
            <a:r>
              <a:rPr lang="sv-SE" dirty="0" smtClean="0"/>
              <a:t>Reglemente för mötesbokningar och studieresor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7258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Genomgång av JN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090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82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GB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037" y="12573862"/>
            <a:ext cx="1223073" cy="9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6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451456" y="5374887"/>
            <a:ext cx="20736000" cy="2940051"/>
          </a:xfrm>
        </p:spPr>
        <p:txBody>
          <a:bodyPr anchor="ctr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450240" y="8442176"/>
            <a:ext cx="20738304" cy="30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1219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9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1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3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753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35" y="13157200"/>
            <a:ext cx="979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9908064" y="13154400"/>
            <a:ext cx="451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00E18832-46AC-479F-A576-8486047DD185}" type="datetimeFigureOut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2018-02-09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896581" y="13154400"/>
            <a:ext cx="3483184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DD7596B4-241A-4436-9412-02CD1D105C3B}" type="slidenum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‹#›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35" y="13157200"/>
            <a:ext cx="979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9908064" y="13154400"/>
            <a:ext cx="451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00E18832-46AC-479F-A576-8486047DD185}" type="datetimeFigureOut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2018-02-09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896581" y="13154400"/>
            <a:ext cx="3483184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DD7596B4-241A-4436-9412-02CD1D105C3B}" type="slidenum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‹#›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9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84000" y="3240000"/>
            <a:ext cx="10368000" cy="8280000"/>
          </a:xfrm>
        </p:spPr>
        <p:txBody>
          <a:bodyPr/>
          <a:lstStyle>
            <a:lvl1pPr>
              <a:defRPr sz="6400">
                <a:solidFill>
                  <a:srgbClr val="FFFFFF"/>
                </a:solidFill>
              </a:defRPr>
            </a:lvl1pPr>
            <a:lvl2pPr>
              <a:defRPr sz="5333">
                <a:solidFill>
                  <a:srgbClr val="FFFFFF"/>
                </a:solidFill>
              </a:defRPr>
            </a:lvl2pPr>
            <a:lvl3pPr>
              <a:defRPr sz="4267">
                <a:solidFill>
                  <a:srgbClr val="FFFFFF"/>
                </a:solidFill>
              </a:defRPr>
            </a:lvl3pPr>
            <a:lvl4pPr>
              <a:defRPr sz="3200">
                <a:solidFill>
                  <a:srgbClr val="FFFFFF"/>
                </a:solidFill>
              </a:defRPr>
            </a:lvl4pPr>
            <a:lvl5pPr>
              <a:defRPr sz="2133">
                <a:solidFill>
                  <a:srgbClr val="FFFFFF"/>
                </a:solidFill>
              </a:defRPr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415520" y="3240000"/>
            <a:ext cx="10368000" cy="8280000"/>
          </a:xfrm>
        </p:spPr>
        <p:txBody>
          <a:bodyPr/>
          <a:lstStyle>
            <a:lvl1pPr>
              <a:defRPr sz="6400">
                <a:solidFill>
                  <a:srgbClr val="FFFFFF"/>
                </a:solidFill>
              </a:defRPr>
            </a:lvl1pPr>
            <a:lvl2pPr>
              <a:defRPr sz="5333">
                <a:solidFill>
                  <a:srgbClr val="FFFFFF"/>
                </a:solidFill>
              </a:defRPr>
            </a:lvl2pPr>
            <a:lvl3pPr>
              <a:defRPr sz="4267">
                <a:solidFill>
                  <a:srgbClr val="FFFFFF"/>
                </a:solidFill>
              </a:defRPr>
            </a:lvl3pPr>
            <a:lvl4pPr>
              <a:defRPr sz="3200">
                <a:solidFill>
                  <a:srgbClr val="FFFFFF"/>
                </a:solidFill>
              </a:defRPr>
            </a:lvl4pPr>
            <a:lvl5pPr>
              <a:defRPr sz="2133">
                <a:solidFill>
                  <a:srgbClr val="FFFFFF"/>
                </a:solidFill>
              </a:defRPr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235" y="13157200"/>
            <a:ext cx="979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9908064" y="13154400"/>
            <a:ext cx="451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00E18832-46AC-479F-A576-8486047DD185}" type="datetimeFigureOut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2018-02-09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20896581" y="13154400"/>
            <a:ext cx="3483184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DD7596B4-241A-4436-9412-02CD1D105C3B}" type="slidenum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‹#›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235" y="13157200"/>
            <a:ext cx="979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9908064" y="13154400"/>
            <a:ext cx="451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00E18832-46AC-479F-A576-8486047DD185}" type="datetimeFigureOut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2018-02-09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20896581" y="13154400"/>
            <a:ext cx="3483184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DD7596B4-241A-4436-9412-02CD1D105C3B}" type="slidenum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‹#›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8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235" y="13157200"/>
            <a:ext cx="979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9908064" y="13154400"/>
            <a:ext cx="4512000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00E18832-46AC-479F-A576-8486047DD185}" type="datetimeFigureOut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2018-02-09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20896581" y="13154400"/>
            <a:ext cx="3483184" cy="576000"/>
          </a:xfrm>
          <a:prstGeom prst="rect">
            <a:avLst/>
          </a:prstGeom>
        </p:spPr>
        <p:txBody>
          <a:bodyPr/>
          <a:lstStyle/>
          <a:p>
            <a:pPr defTabSz="2438430" hangingPunct="1"/>
            <a:fld id="{DD7596B4-241A-4436-9412-02CD1D105C3B}" type="slidenum">
              <a:rPr lang="sv-SE" sz="4800" kern="1200" cap="none" spc="0" smtClean="0">
                <a:solidFill>
                  <a:srgbClr val="9ADCC6"/>
                </a:solidFill>
              </a:rPr>
              <a:pPr defTabSz="2438430" hangingPunct="1"/>
              <a:t>‹#›</a:t>
            </a:fld>
            <a:endParaRPr lang="sv-SE" sz="4800" kern="1200" cap="none" spc="0">
              <a:solidFill>
                <a:srgbClr val="9AD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87"/>
          <a:stretch/>
        </p:blipFill>
        <p:spPr>
          <a:xfrm>
            <a:off x="0" y="12425237"/>
            <a:ext cx="24384000" cy="129076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42416" y="2690813"/>
            <a:ext cx="1739745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63619" y="5152438"/>
            <a:ext cx="17418656" cy="5509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64" name="Bildobjekt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928" y="12758429"/>
            <a:ext cx="749483" cy="6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438430" rtl="0" eaLnBrk="1" latinLnBrk="0" hangingPunct="1">
        <a:spcBef>
          <a:spcPct val="0"/>
        </a:spcBef>
        <a:buNone/>
        <a:defRPr sz="8000" b="0" kern="1200">
          <a:solidFill>
            <a:schemeClr val="accent1"/>
          </a:solidFill>
          <a:latin typeface="Futura Md BT" panose="020B0802020204020204" pitchFamily="34" charset="0"/>
          <a:ea typeface="+mj-ea"/>
          <a:cs typeface="+mj-cs"/>
        </a:defRPr>
      </a:lvl1pPr>
    </p:titleStyle>
    <p:bodyStyle>
      <a:lvl1pPr marL="664643" indent="-664643" algn="l" defTabSz="2438430" rtl="0" eaLnBrk="1" latinLnBrk="0" hangingPunct="1">
        <a:spcBef>
          <a:spcPct val="20000"/>
        </a:spcBef>
        <a:buClr>
          <a:schemeClr val="accent2"/>
        </a:buClr>
        <a:buSzPct val="150000"/>
        <a:buFont typeface="Arial" panose="020B0604020202020204" pitchFamily="34" charset="0"/>
        <a:buChar char="●"/>
        <a:defRPr sz="5067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1pPr>
      <a:lvl2pPr marL="1185348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4267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2pPr>
      <a:lvl3pPr marL="1676421" indent="-491073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3pPr>
      <a:lvl4pPr marL="2142093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4pPr>
      <a:lvl5pPr marL="2628934" indent="-486841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5pPr>
      <a:lvl6pPr marL="670568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42416" y="2690813"/>
            <a:ext cx="1739745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63619" y="5152438"/>
            <a:ext cx="17418656" cy="5509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6" y="12733804"/>
            <a:ext cx="1050121" cy="8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19421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438430" rtl="0" eaLnBrk="1" latinLnBrk="0" hangingPunct="1">
        <a:spcBef>
          <a:spcPct val="0"/>
        </a:spcBef>
        <a:buNone/>
        <a:defRPr sz="8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64643" indent="-664643" algn="l" defTabSz="2438430" rtl="0" eaLnBrk="1" latinLnBrk="0" hangingPunct="1">
        <a:spcBef>
          <a:spcPct val="20000"/>
        </a:spcBef>
        <a:buClr>
          <a:schemeClr val="accent2"/>
        </a:buClr>
        <a:buSzPct val="150000"/>
        <a:buFont typeface="Arial" panose="020B0604020202020204" pitchFamily="34" charset="0"/>
        <a:buChar char="●"/>
        <a:defRPr sz="50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1185348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4267" kern="1200">
          <a:solidFill>
            <a:schemeClr val="accent1"/>
          </a:solidFill>
          <a:latin typeface="+mn-lt"/>
          <a:ea typeface="+mn-ea"/>
          <a:cs typeface="+mn-cs"/>
        </a:defRPr>
      </a:lvl2pPr>
      <a:lvl3pPr marL="1676421" indent="-491073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+mn-lt"/>
          <a:ea typeface="+mn-ea"/>
          <a:cs typeface="+mn-cs"/>
        </a:defRPr>
      </a:lvl3pPr>
      <a:lvl4pPr marL="2142093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+mn-lt"/>
          <a:ea typeface="+mn-ea"/>
          <a:cs typeface="+mn-cs"/>
        </a:defRPr>
      </a:lvl4pPr>
      <a:lvl5pPr marL="2628934" indent="-486841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+mn-lt"/>
          <a:ea typeface="+mn-ea"/>
          <a:cs typeface="+mn-cs"/>
        </a:defRPr>
      </a:lvl5pPr>
      <a:lvl6pPr marL="670568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42416" y="2690813"/>
            <a:ext cx="1739745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63619" y="5152438"/>
            <a:ext cx="17418656" cy="5509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64" name="Bildobjekt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928" y="12758429"/>
            <a:ext cx="749483" cy="60944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6" y="12733804"/>
            <a:ext cx="1050121" cy="8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93865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438430" rtl="0" eaLnBrk="1" latinLnBrk="0" hangingPunct="1">
        <a:spcBef>
          <a:spcPct val="0"/>
        </a:spcBef>
        <a:buNone/>
        <a:defRPr sz="8000" b="0" kern="1200">
          <a:solidFill>
            <a:schemeClr val="accent1"/>
          </a:solidFill>
          <a:latin typeface="Futura Md BT" panose="020B0802020204020204" pitchFamily="34" charset="0"/>
          <a:ea typeface="+mj-ea"/>
          <a:cs typeface="+mj-cs"/>
        </a:defRPr>
      </a:lvl1pPr>
    </p:titleStyle>
    <p:bodyStyle>
      <a:lvl1pPr marL="664643" indent="-664643" algn="l" defTabSz="2438430" rtl="0" eaLnBrk="1" latinLnBrk="0" hangingPunct="1">
        <a:spcBef>
          <a:spcPct val="20000"/>
        </a:spcBef>
        <a:buClr>
          <a:schemeClr val="accent2"/>
        </a:buClr>
        <a:buSzPct val="150000"/>
        <a:buFont typeface="Arial" panose="020B0604020202020204" pitchFamily="34" charset="0"/>
        <a:buChar char="●"/>
        <a:defRPr sz="5067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1pPr>
      <a:lvl2pPr marL="1185348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4267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2pPr>
      <a:lvl3pPr marL="1676421" indent="-491073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3pPr>
      <a:lvl4pPr marL="2142093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4pPr>
      <a:lvl5pPr marL="2628934" indent="-486841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5pPr>
      <a:lvl6pPr marL="670568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42416" y="2690813"/>
            <a:ext cx="1739745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63619" y="5152438"/>
            <a:ext cx="17418656" cy="5509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pic>
        <p:nvPicPr>
          <p:cNvPr id="64" name="Bildobjekt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928" y="12758429"/>
            <a:ext cx="749483" cy="60944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6" y="12733804"/>
            <a:ext cx="1050121" cy="8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134260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438430" rtl="0" eaLnBrk="1" latinLnBrk="0" hangingPunct="1">
        <a:spcBef>
          <a:spcPct val="0"/>
        </a:spcBef>
        <a:buNone/>
        <a:defRPr sz="8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64643" indent="-664643" algn="l" defTabSz="2438430" rtl="0" eaLnBrk="1" latinLnBrk="0" hangingPunct="1">
        <a:spcBef>
          <a:spcPct val="20000"/>
        </a:spcBef>
        <a:buClr>
          <a:schemeClr val="accent2"/>
        </a:buClr>
        <a:buSzPct val="150000"/>
        <a:buFont typeface="Arial" panose="020B0604020202020204" pitchFamily="34" charset="0"/>
        <a:buChar char="●"/>
        <a:defRPr sz="50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1185348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4267" kern="1200">
          <a:solidFill>
            <a:schemeClr val="accent1"/>
          </a:solidFill>
          <a:latin typeface="+mn-lt"/>
          <a:ea typeface="+mn-ea"/>
          <a:cs typeface="+mn-cs"/>
        </a:defRPr>
      </a:lvl2pPr>
      <a:lvl3pPr marL="1676421" indent="-491073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+mn-lt"/>
          <a:ea typeface="+mn-ea"/>
          <a:cs typeface="+mn-cs"/>
        </a:defRPr>
      </a:lvl3pPr>
      <a:lvl4pPr marL="2142093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+mn-lt"/>
          <a:ea typeface="+mn-ea"/>
          <a:cs typeface="+mn-cs"/>
        </a:defRPr>
      </a:lvl4pPr>
      <a:lvl5pPr marL="2628934" indent="-486841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+mn-lt"/>
          <a:ea typeface="+mn-ea"/>
          <a:cs typeface="+mn-cs"/>
        </a:defRPr>
      </a:lvl5pPr>
      <a:lvl6pPr marL="670568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42416" y="2690813"/>
            <a:ext cx="1739745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63619" y="5152438"/>
            <a:ext cx="17418656" cy="5509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6" y="12733804"/>
            <a:ext cx="1050121" cy="8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6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438430" rtl="0" eaLnBrk="1" latinLnBrk="0" hangingPunct="1">
        <a:spcBef>
          <a:spcPct val="0"/>
        </a:spcBef>
        <a:buNone/>
        <a:defRPr sz="8000" b="0" kern="1200">
          <a:solidFill>
            <a:schemeClr val="accent1"/>
          </a:solidFill>
          <a:latin typeface="Futura Md BT" panose="020B0802020204020204" pitchFamily="34" charset="0"/>
          <a:ea typeface="+mj-ea"/>
          <a:cs typeface="+mj-cs"/>
        </a:defRPr>
      </a:lvl1pPr>
    </p:titleStyle>
    <p:bodyStyle>
      <a:lvl1pPr marL="664643" indent="-664643" algn="l" defTabSz="2438430" rtl="0" eaLnBrk="1" latinLnBrk="0" hangingPunct="1">
        <a:spcBef>
          <a:spcPct val="20000"/>
        </a:spcBef>
        <a:buClr>
          <a:schemeClr val="accent2"/>
        </a:buClr>
        <a:buSzPct val="150000"/>
        <a:buFont typeface="Arial" panose="020B0604020202020204" pitchFamily="34" charset="0"/>
        <a:buChar char="●"/>
        <a:defRPr sz="5067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1pPr>
      <a:lvl2pPr marL="1185348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4267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2pPr>
      <a:lvl3pPr marL="1676421" indent="-491073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3pPr>
      <a:lvl4pPr marL="2142093" indent="-465672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4pPr>
      <a:lvl5pPr marL="2628934" indent="-486841" algn="l" defTabSz="243843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3733" kern="1200">
          <a:solidFill>
            <a:schemeClr val="accent1"/>
          </a:solidFill>
          <a:latin typeface="Futura Light" pitchFamily="50" charset="0"/>
          <a:ea typeface="+mn-ea"/>
          <a:cs typeface="+mn-cs"/>
        </a:defRPr>
      </a:lvl5pPr>
      <a:lvl6pPr marL="670568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6050" y="0"/>
            <a:ext cx="24410051" cy="13770768"/>
          </a:xfrm>
          <a:prstGeom prst="rect">
            <a:avLst/>
          </a:prstGeom>
          <a:solidFill>
            <a:srgbClr val="0044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38430" hangingPunct="1"/>
            <a:endParaRPr lang="en-US" sz="4800" kern="1200" cap="none" spc="0">
              <a:solidFill>
                <a:prstClr val="white"/>
              </a:solidFill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82955" y="792000"/>
            <a:ext cx="21216000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782955" y="3240000"/>
            <a:ext cx="21216000" cy="82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1179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2438430" rtl="0" eaLnBrk="1" latinLnBrk="0" hangingPunct="1">
        <a:spcBef>
          <a:spcPct val="0"/>
        </a:spcBef>
        <a:buNone/>
        <a:defRPr sz="8000" b="1" kern="1200">
          <a:solidFill>
            <a:schemeClr val="bg1"/>
          </a:solidFill>
          <a:latin typeface="Futura"/>
          <a:ea typeface="+mj-ea"/>
          <a:cs typeface="Futura"/>
        </a:defRPr>
      </a:lvl1pPr>
    </p:titleStyle>
    <p:bodyStyle>
      <a:lvl1pPr marL="711209" indent="-711209" algn="l" defTabSz="2438430" rtl="0" eaLnBrk="1" latinLnBrk="0" hangingPunct="1">
        <a:spcBef>
          <a:spcPct val="20000"/>
        </a:spcBef>
        <a:buClr>
          <a:srgbClr val="9ADCC6"/>
        </a:buClr>
        <a:buSzPct val="100000"/>
        <a:buFont typeface="Lucida Grande"/>
        <a:buChar char="•"/>
        <a:defRPr sz="6400" kern="1200">
          <a:solidFill>
            <a:srgbClr val="FFFFFF"/>
          </a:solidFill>
          <a:latin typeface="Futura"/>
          <a:ea typeface="+mn-ea"/>
          <a:cs typeface="Futura"/>
        </a:defRPr>
      </a:lvl1pPr>
      <a:lvl2pPr marL="1443586" indent="-732377" algn="l" defTabSz="2438430" rtl="0" eaLnBrk="1" latinLnBrk="0" hangingPunct="1">
        <a:spcBef>
          <a:spcPct val="20000"/>
        </a:spcBef>
        <a:buClr>
          <a:srgbClr val="9ADCC6"/>
        </a:buClr>
        <a:buSzPct val="100000"/>
        <a:buFont typeface="Lucida Grande"/>
        <a:buChar char="•"/>
        <a:defRPr sz="5333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2pPr>
      <a:lvl3pPr marL="2154795" indent="-711209" algn="l" defTabSz="2438430" rtl="0" eaLnBrk="1" latinLnBrk="0" hangingPunct="1">
        <a:spcBef>
          <a:spcPct val="20000"/>
        </a:spcBef>
        <a:buClr>
          <a:srgbClr val="9ADCC6"/>
        </a:buClr>
        <a:buSzPct val="100000"/>
        <a:buFont typeface="Lucida Grande"/>
        <a:buChar char="•"/>
        <a:defRPr sz="4267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3pPr>
      <a:lvl4pPr marL="2866004" indent="-711209" algn="l" defTabSz="2438430" rtl="0" eaLnBrk="1" latinLnBrk="0" hangingPunct="1">
        <a:spcBef>
          <a:spcPct val="20000"/>
        </a:spcBef>
        <a:buClr>
          <a:srgbClr val="9ADCC6"/>
        </a:buClr>
        <a:buSzPct val="100000"/>
        <a:buFont typeface="Lucida Grande"/>
        <a:buChar char="•"/>
        <a:defRPr sz="3200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4pPr>
      <a:lvl5pPr marL="3352842" indent="-486841" algn="l" defTabSz="2438430" rtl="0" eaLnBrk="1" latinLnBrk="0" hangingPunct="1">
        <a:spcBef>
          <a:spcPct val="20000"/>
        </a:spcBef>
        <a:buClr>
          <a:srgbClr val="9ADCC6"/>
        </a:buClr>
        <a:buSzPct val="100000"/>
        <a:buFont typeface="Lucida Grande"/>
        <a:buChar char="•"/>
        <a:defRPr sz="2133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5pPr>
      <a:lvl6pPr marL="6705684" indent="-609608" algn="l" defTabSz="2438430" rtl="0" eaLnBrk="1" latinLnBrk="0" hangingPunct="1">
        <a:spcBef>
          <a:spcPct val="20000"/>
        </a:spcBef>
        <a:buFont typeface="Arial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spcBef>
          <a:spcPct val="20000"/>
        </a:spcBef>
        <a:buFont typeface="Arial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spcBef>
          <a:spcPct val="20000"/>
        </a:spcBef>
        <a:buFont typeface="Arial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spcBef>
          <a:spcPct val="20000"/>
        </a:spcBef>
        <a:buFont typeface="Arial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6348" y="4750904"/>
            <a:ext cx="11319013" cy="2448488"/>
          </a:xfrm>
        </p:spPr>
        <p:txBody>
          <a:bodyPr/>
          <a:lstStyle/>
          <a:p>
            <a:pPr algn="ctr"/>
            <a:r>
              <a:rPr lang="sv-SE" dirty="0" smtClean="0">
                <a:solidFill>
                  <a:srgbClr val="013D73"/>
                </a:solidFill>
              </a:rPr>
              <a:t> </a:t>
            </a:r>
            <a:r>
              <a:rPr lang="sv-SE" dirty="0" smtClean="0">
                <a:solidFill>
                  <a:schemeClr val="accent3"/>
                </a:solidFill>
              </a:rPr>
              <a:t>Samordningsförbunden 25 januari 2018</a:t>
            </a:r>
            <a:endParaRPr lang="sv-SE" sz="5400" dirty="0">
              <a:solidFill>
                <a:srgbClr val="013D73"/>
              </a:solidFill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13182600" y="1894197"/>
            <a:ext cx="9693352" cy="935610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75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50925" y="1083686"/>
            <a:ext cx="17397451" cy="2286000"/>
          </a:xfrm>
        </p:spPr>
        <p:txBody>
          <a:bodyPr/>
          <a:lstStyle/>
          <a:p>
            <a:r>
              <a:rPr lang="sv-SE" dirty="0" smtClean="0"/>
              <a:t>Övrigt vi jobbar vidare med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84199" y="3508232"/>
            <a:ext cx="18930127" cy="9005454"/>
          </a:xfrm>
        </p:spPr>
        <p:txBody>
          <a:bodyPr>
            <a:normAutofit/>
          </a:bodyPr>
          <a:lstStyle/>
          <a:p>
            <a:r>
              <a:rPr lang="sv-SE" dirty="0" smtClean="0"/>
              <a:t>Omställning/Trygghet</a:t>
            </a:r>
          </a:p>
          <a:p>
            <a:r>
              <a:rPr lang="sv-SE" dirty="0" smtClean="0"/>
              <a:t>Pension/försäkring</a:t>
            </a:r>
          </a:p>
          <a:p>
            <a:r>
              <a:rPr lang="sv-SE" dirty="0" smtClean="0"/>
              <a:t>Internationella arbetet</a:t>
            </a:r>
          </a:p>
          <a:p>
            <a:r>
              <a:rPr lang="sv-SE" dirty="0" smtClean="0"/>
              <a:t>Vård </a:t>
            </a:r>
            <a:r>
              <a:rPr lang="sv-SE" smtClean="0"/>
              <a:t>och omsorgscollege</a:t>
            </a:r>
            <a:endParaRPr lang="sv-SE" dirty="0" smtClean="0"/>
          </a:p>
          <a:p>
            <a:r>
              <a:rPr lang="sv-SE" dirty="0" smtClean="0"/>
              <a:t>Sunt arbetsliv</a:t>
            </a:r>
          </a:p>
          <a:p>
            <a:r>
              <a:rPr lang="sv-SE" dirty="0" smtClean="0"/>
              <a:t>mm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299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736" y="176893"/>
            <a:ext cx="20641584" cy="2898821"/>
          </a:xfrm>
        </p:spPr>
        <p:txBody>
          <a:bodyPr/>
          <a:lstStyle/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Kommunikation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40340"/>
            <a:ext cx="12242800" cy="8110359"/>
          </a:xfrm>
        </p:spPr>
        <p:txBody>
          <a:bodyPr/>
          <a:lstStyle/>
          <a:p>
            <a:r>
              <a:rPr lang="sv-SE" sz="5400" dirty="0" smtClean="0"/>
              <a:t>Varumärke</a:t>
            </a:r>
          </a:p>
          <a:p>
            <a:r>
              <a:rPr lang="sv-SE" sz="5400" dirty="0" smtClean="0"/>
              <a:t>Webb </a:t>
            </a:r>
            <a:r>
              <a:rPr lang="sv-SE" sz="5400" dirty="0"/>
              <a:t>– </a:t>
            </a:r>
            <a:r>
              <a:rPr lang="sv-SE" sz="5400" dirty="0" smtClean="0"/>
              <a:t>övergångslösning</a:t>
            </a:r>
          </a:p>
          <a:p>
            <a:r>
              <a:rPr lang="sv-SE" sz="5400" dirty="0"/>
              <a:t>N</a:t>
            </a:r>
            <a:r>
              <a:rPr lang="sv-SE" sz="5400" dirty="0" smtClean="0"/>
              <a:t>y </a:t>
            </a:r>
            <a:r>
              <a:rPr lang="sv-SE" sz="5400" dirty="0"/>
              <a:t>gemensam webb och koppling till </a:t>
            </a:r>
            <a:r>
              <a:rPr lang="sv-SE" sz="5400" dirty="0" smtClean="0"/>
              <a:t>CRM/Lime</a:t>
            </a:r>
          </a:p>
          <a:p>
            <a:r>
              <a:rPr lang="sv-SE" sz="5400" dirty="0"/>
              <a:t>Webbinformation – gemensam </a:t>
            </a:r>
          </a:p>
          <a:p>
            <a:r>
              <a:rPr lang="sv-SE" sz="5400" dirty="0"/>
              <a:t>Medlemsundersökning i november</a:t>
            </a:r>
          </a:p>
          <a:p>
            <a:r>
              <a:rPr lang="sv-SE" sz="5400" dirty="0" smtClean="0"/>
              <a:t>Mötesplatser</a:t>
            </a:r>
            <a:endParaRPr lang="sv-SE" sz="5400" dirty="0"/>
          </a:p>
          <a:p>
            <a:endParaRPr lang="sv-SE" sz="4267" dirty="0" smtClean="0"/>
          </a:p>
          <a:p>
            <a:endParaRPr lang="sv-SE" sz="4267" dirty="0"/>
          </a:p>
          <a:p>
            <a:pPr marL="0" indent="0">
              <a:buNone/>
            </a:pPr>
            <a:endParaRPr lang="sv-SE" sz="4267" dirty="0"/>
          </a:p>
        </p:txBody>
      </p:sp>
      <p:sp>
        <p:nvSpPr>
          <p:cNvPr id="4" name="TextBox 3"/>
          <p:cNvSpPr txBox="1"/>
          <p:nvPr/>
        </p:nvSpPr>
        <p:spPr>
          <a:xfrm>
            <a:off x="24620443" y="10222157"/>
            <a:ext cx="2438400" cy="2438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2438430" hangingPunct="1"/>
            <a:endParaRPr lang="en-US" sz="5067" kern="1200" cap="none" spc="0" dirty="0">
              <a:solidFill>
                <a:srgbClr val="00448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7637" y="6407920"/>
            <a:ext cx="2438400" cy="2438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2438430" hangingPunct="1"/>
            <a:endParaRPr lang="en-US" sz="5067" kern="1200" cap="none" spc="0" dirty="0">
              <a:solidFill>
                <a:srgbClr val="004489"/>
              </a:solidFill>
            </a:endParaRPr>
          </a:p>
        </p:txBody>
      </p:sp>
      <p:sp>
        <p:nvSpPr>
          <p:cNvPr id="10" name="Ellips 9"/>
          <p:cNvSpPr/>
          <p:nvPr/>
        </p:nvSpPr>
        <p:spPr>
          <a:xfrm>
            <a:off x="12618720" y="2485725"/>
            <a:ext cx="10710672" cy="10174831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Ellips 6"/>
          <p:cNvSpPr/>
          <p:nvPr/>
        </p:nvSpPr>
        <p:spPr>
          <a:xfrm>
            <a:off x="13554456" y="3309466"/>
            <a:ext cx="8839200" cy="85273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/>
          </a:p>
        </p:txBody>
      </p:sp>
    </p:spTree>
    <p:extLst>
      <p:ext uri="{BB962C8B-B14F-4D97-AF65-F5344CB8AC3E}">
        <p14:creationId xmlns:p14="http://schemas.microsoft.com/office/powerpoint/2010/main" val="10589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90" y="6407920"/>
            <a:ext cx="11184027" cy="2898821"/>
          </a:xfrm>
        </p:spPr>
        <p:txBody>
          <a:bodyPr/>
          <a:lstStyle/>
          <a:p>
            <a:r>
              <a:rPr lang="sv-SE" sz="7200" dirty="0" smtClean="0">
                <a:solidFill>
                  <a:schemeClr val="accent1">
                    <a:lumMod val="75000"/>
                  </a:schemeClr>
                </a:solidFill>
              </a:rPr>
              <a:t>Tillsammans skapar </a:t>
            </a:r>
            <a:r>
              <a:rPr lang="sv-SE" sz="7200" dirty="0">
                <a:solidFill>
                  <a:schemeClr val="accent1">
                    <a:lumMod val="75000"/>
                  </a:schemeClr>
                </a:solidFill>
              </a:rPr>
              <a:t>vi </a:t>
            </a:r>
            <a:r>
              <a:rPr lang="sv-SE" sz="7200" dirty="0" smtClean="0">
                <a:solidFill>
                  <a:schemeClr val="accent1">
                    <a:lumMod val="75000"/>
                  </a:schemeClr>
                </a:solidFill>
              </a:rPr>
              <a:t>framtidens arbetsgivar-organisation </a:t>
            </a:r>
            <a:r>
              <a:rPr lang="sv-SE" sz="7200" dirty="0">
                <a:solidFill>
                  <a:schemeClr val="accent1">
                    <a:lumMod val="75000"/>
                  </a:schemeClr>
                </a:solidFill>
              </a:rPr>
              <a:t>för samhällsnyttan i Sverige!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20443" y="10222157"/>
            <a:ext cx="2438400" cy="2438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2438430" hangingPunct="1"/>
            <a:endParaRPr lang="en-US" sz="5067" kern="1200" cap="none" spc="0" dirty="0">
              <a:solidFill>
                <a:srgbClr val="00448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1153" y="6407920"/>
            <a:ext cx="2438400" cy="2438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2438430" hangingPunct="1"/>
            <a:endParaRPr lang="en-US" sz="5067" kern="1200" cap="none" spc="0" dirty="0">
              <a:solidFill>
                <a:srgbClr val="004489"/>
              </a:solidFill>
            </a:endParaRPr>
          </a:p>
        </p:txBody>
      </p:sp>
      <p:sp>
        <p:nvSpPr>
          <p:cNvPr id="8" name="Ellips 7"/>
          <p:cNvSpPr/>
          <p:nvPr/>
        </p:nvSpPr>
        <p:spPr>
          <a:xfrm>
            <a:off x="12849198" y="2540031"/>
            <a:ext cx="9123698" cy="876031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/>
          </a:p>
        </p:txBody>
      </p:sp>
    </p:spTree>
    <p:extLst>
      <p:ext uri="{BB962C8B-B14F-4D97-AF65-F5344CB8AC3E}">
        <p14:creationId xmlns:p14="http://schemas.microsoft.com/office/powerpoint/2010/main" val="112474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174044"/>
            <a:ext cx="24383997" cy="1860008"/>
          </a:xfrm>
        </p:spPr>
        <p:txBody>
          <a:bodyPr/>
          <a:lstStyle/>
          <a:p>
            <a:pPr algn="ctr"/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5" name="textruta 29"/>
          <p:cNvSpPr txBox="1"/>
          <p:nvPr/>
        </p:nvSpPr>
        <p:spPr>
          <a:xfrm>
            <a:off x="14898917" y="4786487"/>
            <a:ext cx="5279339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438430" hangingPunct="1"/>
            <a:r>
              <a:rPr lang="sv-SE" sz="3200" kern="1200" cap="none" spc="0" dirty="0">
                <a:solidFill>
                  <a:prstClr val="white"/>
                </a:solidFill>
                <a:latin typeface="Futura"/>
                <a:cs typeface="Futura"/>
              </a:rPr>
              <a:t>Politisk styrelse</a:t>
            </a:r>
          </a:p>
          <a:p>
            <a:pPr defTabSz="2438430" hangingPunct="1"/>
            <a:r>
              <a:rPr lang="sv-SE" sz="3200" kern="1200" cap="none" spc="0" dirty="0">
                <a:solidFill>
                  <a:prstClr val="white"/>
                </a:solidFill>
                <a:latin typeface="Futura"/>
                <a:cs typeface="Futura"/>
              </a:rPr>
              <a:t>Formellt anta kollektivavtal</a:t>
            </a:r>
          </a:p>
          <a:p>
            <a:pPr defTabSz="2438430" hangingPunct="1"/>
            <a:endParaRPr lang="sv-SE" sz="4267" kern="1200" cap="none" spc="0" dirty="0">
              <a:solidFill>
                <a:srgbClr val="9ADCC6"/>
              </a:solidFill>
            </a:endParaRPr>
          </a:p>
        </p:txBody>
      </p:sp>
      <p:sp>
        <p:nvSpPr>
          <p:cNvPr id="16" name="textruta 30"/>
          <p:cNvSpPr txBox="1"/>
          <p:nvPr/>
        </p:nvSpPr>
        <p:spPr>
          <a:xfrm>
            <a:off x="16680568" y="6920086"/>
            <a:ext cx="5902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438430" hangingPunct="1"/>
            <a:r>
              <a:rPr lang="sv-SE" sz="3200" kern="1200" cap="none" spc="0" dirty="0">
                <a:solidFill>
                  <a:prstClr val="white"/>
                </a:solidFill>
                <a:latin typeface="Futura"/>
                <a:cs typeface="Futura"/>
              </a:rPr>
              <a:t>Helt medlemsstyrt</a:t>
            </a:r>
          </a:p>
          <a:p>
            <a:pPr defTabSz="2438430" hangingPunct="1"/>
            <a:r>
              <a:rPr lang="sv-SE" sz="3200" kern="1200" cap="none" spc="0" dirty="0">
                <a:solidFill>
                  <a:prstClr val="white"/>
                </a:solidFill>
                <a:latin typeface="Futura"/>
                <a:cs typeface="Futura"/>
              </a:rPr>
              <a:t>Beslutar om verksamhetens inriktning, service och stöd, budget och serviceavgift m </a:t>
            </a:r>
            <a:r>
              <a:rPr lang="sv-SE" sz="3200" kern="1200" cap="none" spc="0" dirty="0" err="1">
                <a:solidFill>
                  <a:prstClr val="white"/>
                </a:solidFill>
                <a:latin typeface="Futura"/>
                <a:cs typeface="Futura"/>
              </a:rPr>
              <a:t>m</a:t>
            </a:r>
            <a:r>
              <a:rPr lang="sv-SE" sz="3200" kern="1200" cap="none" spc="0" dirty="0">
                <a:solidFill>
                  <a:prstClr val="white"/>
                </a:solidFill>
                <a:latin typeface="Futura"/>
                <a:cs typeface="Futura"/>
              </a:rPr>
              <a:t>. </a:t>
            </a:r>
          </a:p>
          <a:p>
            <a:pPr defTabSz="2438430" hangingPunct="1"/>
            <a:endParaRPr lang="sv-SE" sz="3200" kern="1200" cap="none" spc="0" dirty="0">
              <a:solidFill>
                <a:prstClr val="white"/>
              </a:solidFill>
              <a:latin typeface="Futura"/>
              <a:cs typeface="Futura"/>
            </a:endParaRPr>
          </a:p>
        </p:txBody>
      </p:sp>
      <p:sp>
        <p:nvSpPr>
          <p:cNvPr id="17" name="textruta 31"/>
          <p:cNvSpPr txBox="1"/>
          <p:nvPr/>
        </p:nvSpPr>
        <p:spPr>
          <a:xfrm>
            <a:off x="16547094" y="10191725"/>
            <a:ext cx="61690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438430" hangingPunct="1"/>
            <a:r>
              <a:rPr lang="sv-SE" sz="3200" b="1" kern="1200" cap="none" spc="0" dirty="0">
                <a:solidFill>
                  <a:prstClr val="white"/>
                </a:solidFill>
                <a:latin typeface="Futura"/>
                <a:cs typeface="Futura"/>
              </a:rPr>
              <a:t>BR = Branschråd</a:t>
            </a:r>
          </a:p>
          <a:p>
            <a:pPr defTabSz="2438430" hangingPunct="1"/>
            <a:r>
              <a:rPr lang="sv-SE" sz="3200" kern="1200" cap="none" spc="0" dirty="0">
                <a:solidFill>
                  <a:prstClr val="white"/>
                </a:solidFill>
                <a:latin typeface="Futura"/>
                <a:cs typeface="Futura"/>
              </a:rPr>
              <a:t>Utser arbetsgivardelegation med särskilda förhandlingsuppgifter. </a:t>
            </a:r>
          </a:p>
          <a:p>
            <a:pPr defTabSz="2438430" hangingPunct="1"/>
            <a:endParaRPr lang="sv-SE" sz="3200" kern="1200" cap="none" spc="0" dirty="0">
              <a:solidFill>
                <a:prstClr val="white"/>
              </a:solidFill>
              <a:latin typeface="Futura"/>
              <a:cs typeface="Futura"/>
            </a:endParaRPr>
          </a:p>
        </p:txBody>
      </p:sp>
      <p:sp>
        <p:nvSpPr>
          <p:cNvPr id="18" name="textruta 32"/>
          <p:cNvSpPr txBox="1"/>
          <p:nvPr/>
        </p:nvSpPr>
        <p:spPr>
          <a:xfrm>
            <a:off x="438380" y="5666541"/>
            <a:ext cx="3298397" cy="214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2438430" hangingPunct="1"/>
            <a:r>
              <a:rPr lang="sv-SE" sz="3200" kern="1200" cap="none" spc="0" dirty="0">
                <a:solidFill>
                  <a:prstClr val="white"/>
                </a:solidFill>
                <a:latin typeface="Futura"/>
                <a:cs typeface="Futura"/>
              </a:rPr>
              <a:t>Övergripande avtalsfrågor för alla branscher. </a:t>
            </a:r>
          </a:p>
          <a:p>
            <a:pPr algn="r" defTabSz="2438430" hangingPunct="1"/>
            <a:endParaRPr lang="sv-SE" sz="3733" kern="1200" cap="none" spc="0" dirty="0">
              <a:solidFill>
                <a:srgbClr val="9ADCC6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362540" y="9595359"/>
            <a:ext cx="9098845" cy="1571954"/>
            <a:chOff x="3488267" y="3770851"/>
            <a:chExt cx="3412067" cy="589483"/>
          </a:xfrm>
        </p:grpSpPr>
        <p:grpSp>
          <p:nvGrpSpPr>
            <p:cNvPr id="4" name="Group 3"/>
            <p:cNvGrpSpPr/>
            <p:nvPr/>
          </p:nvGrpSpPr>
          <p:grpSpPr>
            <a:xfrm>
              <a:off x="3488267" y="3770851"/>
              <a:ext cx="3412067" cy="589483"/>
              <a:chOff x="3632200" y="3894667"/>
              <a:chExt cx="4165601" cy="719667"/>
            </a:xfrm>
          </p:grpSpPr>
          <p:sp>
            <p:nvSpPr>
              <p:cNvPr id="3" name="Teardrop 2"/>
              <p:cNvSpPr/>
              <p:nvPr/>
            </p:nvSpPr>
            <p:spPr>
              <a:xfrm>
                <a:off x="3632200" y="3894667"/>
                <a:ext cx="719667" cy="719667"/>
              </a:xfrm>
              <a:prstGeom prst="teardrop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438430" hangingPunct="1"/>
                <a:endParaRPr lang="en-US" sz="4267" kern="1200" cap="none" spc="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Teardrop 18"/>
              <p:cNvSpPr/>
              <p:nvPr/>
            </p:nvSpPr>
            <p:spPr>
              <a:xfrm>
                <a:off x="4493684" y="3894667"/>
                <a:ext cx="719667" cy="719667"/>
              </a:xfrm>
              <a:prstGeom prst="teardrop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438430" hangingPunct="1"/>
                <a:endParaRPr lang="en-US" sz="4267" kern="1200" cap="none" spc="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Teardrop 19"/>
              <p:cNvSpPr/>
              <p:nvPr/>
            </p:nvSpPr>
            <p:spPr>
              <a:xfrm>
                <a:off x="5355168" y="3894667"/>
                <a:ext cx="719667" cy="719667"/>
              </a:xfrm>
              <a:prstGeom prst="teardrop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438430" hangingPunct="1"/>
                <a:endParaRPr lang="en-US" sz="4267" kern="1200" cap="none" spc="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Teardrop 20"/>
              <p:cNvSpPr/>
              <p:nvPr/>
            </p:nvSpPr>
            <p:spPr>
              <a:xfrm>
                <a:off x="6216651" y="3894667"/>
                <a:ext cx="719667" cy="719667"/>
              </a:xfrm>
              <a:prstGeom prst="teardrop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438430" hangingPunct="1"/>
                <a:endParaRPr lang="en-US" sz="4267" kern="1200" cap="none" spc="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Teardrop 21"/>
              <p:cNvSpPr/>
              <p:nvPr/>
            </p:nvSpPr>
            <p:spPr>
              <a:xfrm>
                <a:off x="7078134" y="3894667"/>
                <a:ext cx="719667" cy="719667"/>
              </a:xfrm>
              <a:prstGeom prst="teardrop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438430" hangingPunct="1"/>
                <a:endParaRPr lang="en-US" sz="4267" kern="1200" cap="none" spc="0" dirty="0" err="1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3598241" y="3888760"/>
              <a:ext cx="389650" cy="283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607766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4800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BR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03091" y="3888760"/>
              <a:ext cx="389650" cy="283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607766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4800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BR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07941" y="3888760"/>
              <a:ext cx="389650" cy="283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607766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4800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BR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12791" y="3888760"/>
              <a:ext cx="389650" cy="283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607766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4800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BR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17641" y="3888760"/>
              <a:ext cx="389650" cy="283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607766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4800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BR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91791" y="4543596"/>
            <a:ext cx="8438893" cy="4759067"/>
            <a:chOff x="2997108" y="1473378"/>
            <a:chExt cx="3164585" cy="1784650"/>
          </a:xfrm>
        </p:grpSpPr>
        <p:grpSp>
          <p:nvGrpSpPr>
            <p:cNvPr id="32" name="Group 31"/>
            <p:cNvGrpSpPr/>
            <p:nvPr/>
          </p:nvGrpSpPr>
          <p:grpSpPr>
            <a:xfrm>
              <a:off x="2997108" y="1473378"/>
              <a:ext cx="3164585" cy="1784650"/>
              <a:chOff x="3402203" y="1473378"/>
              <a:chExt cx="3450973" cy="178465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402203" y="2519809"/>
                <a:ext cx="3450973" cy="738219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438430" hangingPunct="1"/>
                <a:endParaRPr lang="en-US" sz="4267" kern="1200" cap="none" spc="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163166" y="1473378"/>
                <a:ext cx="1679276" cy="514415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438430" hangingPunct="1"/>
                <a:endParaRPr lang="en-US" sz="4267" kern="1200" cap="none" spc="0" dirty="0" err="1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3388122" y="2584022"/>
              <a:ext cx="2448022" cy="605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2607766" hangingPunct="1">
                <a:lnSpc>
                  <a:spcPct val="6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4800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DNF AB</a:t>
              </a:r>
            </a:p>
            <a:p>
              <a:pPr algn="ctr" defTabSz="2607766" hangingPunct="1">
                <a:spcBef>
                  <a:spcPct val="0"/>
                </a:spcBef>
                <a:spcAft>
                  <a:spcPct val="35000"/>
                </a:spcAft>
              </a:pPr>
              <a:r>
                <a:rPr lang="sv-SE" sz="2667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(Den nya föreningens AB= </a:t>
              </a:r>
              <a:r>
                <a:rPr lang="sv-SE" sz="2667" b="1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DEN NYA ARBETSGIVARORGANISATIONEN)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72933" y="1549399"/>
              <a:ext cx="1871134" cy="3901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2607766" hangingPunct="1">
                <a:lnSpc>
                  <a:spcPct val="6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4800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DNF </a:t>
              </a:r>
            </a:p>
            <a:p>
              <a:pPr algn="ctr" defTabSz="2607766" hangingPunct="1">
                <a:lnSpc>
                  <a:spcPct val="6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667" kern="1200" cap="none" spc="0" dirty="0">
                  <a:solidFill>
                    <a:srgbClr val="004489"/>
                  </a:solidFill>
                  <a:latin typeface="Futura"/>
                  <a:cs typeface="Futura"/>
                </a:rPr>
                <a:t>(Den nya föreningen)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3933303" y="5915375"/>
            <a:ext cx="3340936" cy="200942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38430" hangingPunct="1"/>
            <a:endParaRPr lang="en-US" sz="4267" kern="1200" cap="none" spc="0" dirty="0" err="1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15704" y="6181739"/>
            <a:ext cx="3243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438430" hangingPunct="1"/>
            <a:r>
              <a:rPr lang="sv-SE" sz="4800" kern="1200" cap="none" spc="0" dirty="0">
                <a:solidFill>
                  <a:srgbClr val="004489"/>
                </a:solidFill>
                <a:latin typeface="Futura"/>
                <a:cs typeface="Futura"/>
              </a:rPr>
              <a:t>Avtalsråd</a:t>
            </a:r>
            <a:endParaRPr lang="en-US" sz="4800" kern="1200" cap="none" spc="0" dirty="0">
              <a:solidFill>
                <a:srgbClr val="004489"/>
              </a:solidFill>
              <a:latin typeface="Futura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2210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42416" y="938213"/>
            <a:ext cx="17397451" cy="2286000"/>
          </a:xfrm>
        </p:spPr>
        <p:txBody>
          <a:bodyPr/>
          <a:lstStyle/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Inledande genomförandefrågor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21211" y="3971338"/>
            <a:ext cx="17418656" cy="5509621"/>
          </a:xfrm>
        </p:spPr>
        <p:txBody>
          <a:bodyPr/>
          <a:lstStyle/>
          <a:p>
            <a:r>
              <a:rPr lang="sv-SE" dirty="0" smtClean="0"/>
              <a:t>Rekrytering </a:t>
            </a:r>
            <a:r>
              <a:rPr lang="sv-SE" dirty="0"/>
              <a:t>av VD för DNF </a:t>
            </a:r>
            <a:r>
              <a:rPr lang="sv-SE" dirty="0" smtClean="0"/>
              <a:t>AB – Per Nordenstam</a:t>
            </a:r>
          </a:p>
          <a:p>
            <a:r>
              <a:rPr lang="sv-SE" dirty="0" smtClean="0"/>
              <a:t>Varumärkesarbete – nytt namn</a:t>
            </a:r>
            <a:endParaRPr lang="sv-SE" dirty="0"/>
          </a:p>
          <a:p>
            <a:r>
              <a:rPr lang="sv-SE" dirty="0" smtClean="0"/>
              <a:t>Förhandlingsverksamhet</a:t>
            </a:r>
          </a:p>
          <a:p>
            <a:r>
              <a:rPr lang="sv-SE" dirty="0" smtClean="0"/>
              <a:t>Kommunikationsverksamhet</a:t>
            </a:r>
          </a:p>
          <a:p>
            <a:r>
              <a:rPr lang="sv-SE" dirty="0" smtClean="0"/>
              <a:t>Lokaler</a:t>
            </a:r>
          </a:p>
        </p:txBody>
      </p:sp>
    </p:spTree>
    <p:extLst>
      <p:ext uri="{BB962C8B-B14F-4D97-AF65-F5344CB8AC3E}">
        <p14:creationId xmlns:p14="http://schemas.microsoft.com/office/powerpoint/2010/main" val="373345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52549" y="7691718"/>
            <a:ext cx="21852508" cy="3657600"/>
          </a:xfrm>
        </p:spPr>
        <p:txBody>
          <a:bodyPr/>
          <a:lstStyle/>
          <a:p>
            <a:pPr algn="ctr"/>
            <a:r>
              <a:rPr lang="sv-SE" sz="8800" dirty="0" smtClean="0">
                <a:solidFill>
                  <a:srgbClr val="013D73"/>
                </a:solidFill>
              </a:rPr>
              <a:t/>
            </a:r>
            <a:br>
              <a:rPr lang="sv-SE" sz="8800" dirty="0" smtClean="0">
                <a:solidFill>
                  <a:srgbClr val="013D73"/>
                </a:solidFill>
              </a:rPr>
            </a:br>
            <a:r>
              <a:rPr lang="sv-SE" sz="8800" dirty="0" smtClean="0">
                <a:solidFill>
                  <a:srgbClr val="013D73"/>
                </a:solidFill>
              </a:rPr>
              <a:t>Förhandlingsverksamhet</a:t>
            </a:r>
            <a:r>
              <a:rPr lang="sv-SE" sz="8800" dirty="0">
                <a:solidFill>
                  <a:srgbClr val="013D73"/>
                </a:solidFill>
              </a:rPr>
              <a:t/>
            </a:r>
            <a:br>
              <a:rPr lang="sv-SE" sz="8800" dirty="0">
                <a:solidFill>
                  <a:srgbClr val="013D73"/>
                </a:solidFill>
              </a:rPr>
            </a:br>
            <a:r>
              <a:rPr lang="sv-SE" sz="8800" dirty="0" smtClean="0">
                <a:solidFill>
                  <a:srgbClr val="013D73"/>
                </a:solidFill>
              </a:rPr>
              <a:t/>
            </a:r>
            <a:br>
              <a:rPr lang="sv-SE" sz="8800" dirty="0" smtClean="0">
                <a:solidFill>
                  <a:srgbClr val="013D73"/>
                </a:solidFill>
              </a:rPr>
            </a:br>
            <a:r>
              <a:rPr lang="sv-SE" sz="4800" dirty="0" smtClean="0">
                <a:solidFill>
                  <a:srgbClr val="013D73"/>
                </a:solidFill>
              </a:rPr>
              <a:t/>
            </a:r>
            <a:br>
              <a:rPr lang="sv-SE" sz="4800" dirty="0" smtClean="0">
                <a:solidFill>
                  <a:srgbClr val="013D73"/>
                </a:solidFill>
              </a:rPr>
            </a:br>
            <a:r>
              <a:rPr lang="sv-SE" sz="4800" dirty="0" smtClean="0">
                <a:solidFill>
                  <a:srgbClr val="013D73"/>
                </a:solidFill>
              </a:rPr>
              <a:t>Bransch/Verksamhetsområden</a:t>
            </a:r>
            <a:br>
              <a:rPr lang="sv-SE" sz="4800" dirty="0" smtClean="0">
                <a:solidFill>
                  <a:srgbClr val="013D73"/>
                </a:solidFill>
              </a:rPr>
            </a:br>
            <a:r>
              <a:rPr lang="sv-SE" sz="4800" dirty="0">
                <a:solidFill>
                  <a:srgbClr val="013D73"/>
                </a:solidFill>
              </a:rPr>
              <a:t>Arbetsgivarservice</a:t>
            </a:r>
            <a:r>
              <a:rPr lang="sv-SE" sz="4800" dirty="0" smtClean="0">
                <a:solidFill>
                  <a:srgbClr val="013D73"/>
                </a:solidFill>
              </a:rPr>
              <a:t/>
            </a:r>
            <a:br>
              <a:rPr lang="sv-SE" sz="4800" dirty="0" smtClean="0">
                <a:solidFill>
                  <a:srgbClr val="013D73"/>
                </a:solidFill>
              </a:rPr>
            </a:br>
            <a:r>
              <a:rPr lang="sv-SE" sz="4800" dirty="0" smtClean="0">
                <a:solidFill>
                  <a:srgbClr val="013D73"/>
                </a:solidFill>
              </a:rPr>
              <a:t>Utbildningsverksamhet</a:t>
            </a:r>
            <a:r>
              <a:rPr lang="sv-SE" sz="8800" dirty="0">
                <a:solidFill>
                  <a:srgbClr val="013D73"/>
                </a:solidFill>
              </a:rPr>
              <a:t/>
            </a:r>
            <a:br>
              <a:rPr lang="sv-SE" sz="8800" dirty="0">
                <a:solidFill>
                  <a:srgbClr val="013D73"/>
                </a:solidFill>
              </a:rPr>
            </a:br>
            <a:endParaRPr lang="sv-SE" sz="8800" dirty="0">
              <a:solidFill>
                <a:srgbClr val="013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3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52549" y="3590773"/>
            <a:ext cx="21852508" cy="3657600"/>
          </a:xfrm>
        </p:spPr>
        <p:txBody>
          <a:bodyPr/>
          <a:lstStyle/>
          <a:p>
            <a:pPr algn="ctr"/>
            <a:r>
              <a:rPr lang="sv-SE" sz="8800" dirty="0" smtClean="0">
                <a:solidFill>
                  <a:srgbClr val="013D73"/>
                </a:solidFill>
              </a:rPr>
              <a:t/>
            </a:r>
            <a:br>
              <a:rPr lang="sv-SE" sz="8800" dirty="0" smtClean="0">
                <a:solidFill>
                  <a:srgbClr val="013D73"/>
                </a:solidFill>
              </a:rPr>
            </a:br>
            <a:r>
              <a:rPr lang="sv-SE" sz="8800" dirty="0" smtClean="0">
                <a:solidFill>
                  <a:srgbClr val="013D73"/>
                </a:solidFill>
              </a:rPr>
              <a:t>Branscher/verksamhetsområden och branschråd</a:t>
            </a:r>
            <a:endParaRPr lang="sv-SE" sz="8800" dirty="0">
              <a:solidFill>
                <a:srgbClr val="013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9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42416" y="341865"/>
            <a:ext cx="17397451" cy="1367665"/>
          </a:xfrm>
        </p:spPr>
        <p:txBody>
          <a:bodyPr/>
          <a:lstStyle/>
          <a:p>
            <a:r>
              <a:rPr lang="sv-SE" sz="6600" dirty="0" smtClean="0">
                <a:solidFill>
                  <a:schemeClr val="accent1">
                    <a:lumMod val="75000"/>
                  </a:schemeClr>
                </a:solidFill>
              </a:rPr>
              <a:t>Indelning och bemanning</a:t>
            </a:r>
            <a:endParaRPr lang="sv-SE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34784"/>
              </p:ext>
            </p:extLst>
          </p:nvPr>
        </p:nvGraphicFramePr>
        <p:xfrm>
          <a:off x="2161310" y="2189023"/>
          <a:ext cx="17345890" cy="10252363"/>
        </p:xfrm>
        <a:graphic>
          <a:graphicData uri="http://schemas.openxmlformats.org/drawingml/2006/table">
            <a:tbl>
              <a:tblPr firstRow="1" firstCol="1" bandRow="1"/>
              <a:tblGrid>
                <a:gridCol w="9912651">
                  <a:extLst>
                    <a:ext uri="{9D8B030D-6E8A-4147-A177-3AD203B41FA5}">
                      <a16:colId xmlns:a16="http://schemas.microsoft.com/office/drawing/2014/main" val="2718522563"/>
                    </a:ext>
                  </a:extLst>
                </a:gridCol>
                <a:gridCol w="3540589">
                  <a:extLst>
                    <a:ext uri="{9D8B030D-6E8A-4147-A177-3AD203B41FA5}">
                      <a16:colId xmlns:a16="http://schemas.microsoft.com/office/drawing/2014/main" val="2120820199"/>
                    </a:ext>
                  </a:extLst>
                </a:gridCol>
                <a:gridCol w="3892650">
                  <a:extLst>
                    <a:ext uri="{9D8B030D-6E8A-4147-A177-3AD203B41FA5}">
                      <a16:colId xmlns:a16="http://schemas.microsoft.com/office/drawing/2014/main" val="1438994159"/>
                    </a:ext>
                  </a:extLst>
                </a:gridCol>
              </a:tblGrid>
              <a:tr h="80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2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Företag ca </a:t>
                      </a:r>
                      <a:r>
                        <a:rPr lang="sv-SE" sz="2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sv-SE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Anställda ca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822825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2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2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2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424998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Energi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639365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Räddningstjänst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513144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Hälso- och sjukvård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191676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Vård- och omsorg 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896880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Personlig assistans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373728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Utbildning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7250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18026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Trafik 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047930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Fastigheter 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398246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Vatten och miljö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897913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Flygplatser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999477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Besöksnäring och kulturarv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97339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v-SE" sz="2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Region- och samhällsutveckling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818466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2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876974"/>
                  </a:ext>
                </a:extLst>
              </a:tr>
              <a:tr h="62953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sv-SE" sz="2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2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sv-SE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88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6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46720" y="868940"/>
            <a:ext cx="17397451" cy="2286000"/>
          </a:xfrm>
        </p:spPr>
        <p:txBody>
          <a:bodyPr/>
          <a:lstStyle/>
          <a:p>
            <a:r>
              <a:rPr lang="sv-SE" sz="6600" dirty="0" smtClean="0">
                <a:solidFill>
                  <a:schemeClr val="accent1">
                    <a:lumMod val="75000"/>
                  </a:schemeClr>
                </a:solidFill>
              </a:rPr>
              <a:t>Hur ska vi arbeta inom respektive bransch/verksamhetsområde? </a:t>
            </a:r>
            <a:endParaRPr lang="sv-SE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763619" y="3602182"/>
            <a:ext cx="17418656" cy="7345627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sv-SE" dirty="0" smtClean="0"/>
              <a:t>Varje medlem får två ansikten som de har som huvudsaklig kontaktyta in i DNF – ansvariga förhandlare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Bransch som önskar inrätta branschråd kan göra detta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Branschråd och ansvariga förhandlare skapar mervärden för medlemmarna inom respektive bransch/verksamhetsområde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Ordförande i branschråd får plats i Avtalsrådet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Branschråd kan önska inrätta särskilt arbetsgivardelegation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Branschrådsinstruktion ska tas fram</a:t>
            </a:r>
          </a:p>
        </p:txBody>
      </p:sp>
    </p:spTree>
    <p:extLst>
      <p:ext uri="{BB962C8B-B14F-4D97-AF65-F5344CB8AC3E}">
        <p14:creationId xmlns:p14="http://schemas.microsoft.com/office/powerpoint/2010/main" val="221721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90066" y="252413"/>
            <a:ext cx="17397451" cy="2286000"/>
          </a:xfrm>
        </p:spPr>
        <p:txBody>
          <a:bodyPr/>
          <a:lstStyle/>
          <a:p>
            <a:r>
              <a:rPr lang="sv-SE" sz="6600" dirty="0" smtClean="0">
                <a:solidFill>
                  <a:schemeClr val="accent1">
                    <a:lumMod val="75000"/>
                  </a:schemeClr>
                </a:solidFill>
              </a:rPr>
              <a:t>AG-servicen ur ett medlemsperspektiv</a:t>
            </a:r>
            <a:endParaRPr lang="sv-SE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41984" y="3478697"/>
            <a:ext cx="19142764" cy="7712764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sv-SE" dirty="0" smtClean="0"/>
              <a:t>Leverera kollektivavtal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Stöd och rådgivning – 2 ansvariga förhandlare per bransch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Förhandlingsstöd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Information/kommunikation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Utbildningar</a:t>
            </a:r>
          </a:p>
          <a:p>
            <a:pPr>
              <a:buFont typeface="Wingdings" charset="2"/>
              <a:buChar char="ü"/>
            </a:pPr>
            <a:r>
              <a:rPr lang="sv-SE" dirty="0" smtClean="0"/>
              <a:t>Andra aktiviteter</a:t>
            </a:r>
          </a:p>
        </p:txBody>
      </p:sp>
    </p:spTree>
    <p:extLst>
      <p:ext uri="{BB962C8B-B14F-4D97-AF65-F5344CB8AC3E}">
        <p14:creationId xmlns:p14="http://schemas.microsoft.com/office/powerpoint/2010/main" val="334942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42416" y="1333067"/>
            <a:ext cx="17397451" cy="2286000"/>
          </a:xfrm>
        </p:spPr>
        <p:txBody>
          <a:bodyPr/>
          <a:lstStyle/>
          <a:p>
            <a:r>
              <a:rPr lang="sv-SE" dirty="0" smtClean="0"/>
              <a:t>Kursutbudet på övergripande 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21211" y="3877820"/>
            <a:ext cx="17418656" cy="7261235"/>
          </a:xfrm>
        </p:spPr>
        <p:txBody>
          <a:bodyPr/>
          <a:lstStyle/>
          <a:p>
            <a:r>
              <a:rPr lang="sv-SE" dirty="0" smtClean="0"/>
              <a:t>Arbetsrätt lag och avtal</a:t>
            </a:r>
          </a:p>
          <a:p>
            <a:r>
              <a:rPr lang="sv-SE" dirty="0" smtClean="0"/>
              <a:t>Verksamhetsanpassade kurser (t ex räddningstjänst, trafiken, PASS 2018)</a:t>
            </a:r>
          </a:p>
          <a:p>
            <a:r>
              <a:rPr lang="sv-SE" dirty="0" smtClean="0"/>
              <a:t>Arbetsmiljö</a:t>
            </a:r>
          </a:p>
          <a:p>
            <a:r>
              <a:rPr lang="sv-SE" dirty="0" smtClean="0"/>
              <a:t>Ledarskap</a:t>
            </a:r>
          </a:p>
          <a:p>
            <a:r>
              <a:rPr lang="sv-SE" dirty="0" smtClean="0"/>
              <a:t>HR</a:t>
            </a:r>
          </a:p>
          <a:p>
            <a:r>
              <a:rPr lang="sv-SE" dirty="0" smtClean="0"/>
              <a:t>Handledarutbildning – (introducera nyanlända)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69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FS ppt mall_20161116">
  <a:themeElements>
    <a:clrScheme name="KF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489"/>
      </a:accent1>
      <a:accent2>
        <a:srgbClr val="9ADCC6"/>
      </a:accent2>
      <a:accent3>
        <a:srgbClr val="E37222"/>
      </a:accent3>
      <a:accent4>
        <a:srgbClr val="818A8F"/>
      </a:accent4>
      <a:accent5>
        <a:srgbClr val="E0E1DD"/>
      </a:accent5>
      <a:accent6>
        <a:srgbClr val="4466A1"/>
      </a:accent6>
      <a:hlink>
        <a:srgbClr val="818A8F"/>
      </a:hlink>
      <a:folHlink>
        <a:srgbClr val="9ADCC6"/>
      </a:folHlink>
    </a:clrScheme>
    <a:fontScheme name="K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9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90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KFS ppt mall_20161116">
  <a:themeElements>
    <a:clrScheme name="KF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489"/>
      </a:accent1>
      <a:accent2>
        <a:srgbClr val="9ADCC6"/>
      </a:accent2>
      <a:accent3>
        <a:srgbClr val="E37222"/>
      </a:accent3>
      <a:accent4>
        <a:srgbClr val="818A8F"/>
      </a:accent4>
      <a:accent5>
        <a:srgbClr val="E0E1DD"/>
      </a:accent5>
      <a:accent6>
        <a:srgbClr val="4466A1"/>
      </a:accent6>
      <a:hlink>
        <a:srgbClr val="818A8F"/>
      </a:hlink>
      <a:folHlink>
        <a:srgbClr val="9ADCC6"/>
      </a:folHlink>
    </a:clrScheme>
    <a:fontScheme name="K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9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90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KFS ppt mall_20161116">
  <a:themeElements>
    <a:clrScheme name="KF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489"/>
      </a:accent1>
      <a:accent2>
        <a:srgbClr val="9ADCC6"/>
      </a:accent2>
      <a:accent3>
        <a:srgbClr val="E37222"/>
      </a:accent3>
      <a:accent4>
        <a:srgbClr val="818A8F"/>
      </a:accent4>
      <a:accent5>
        <a:srgbClr val="E0E1DD"/>
      </a:accent5>
      <a:accent6>
        <a:srgbClr val="4466A1"/>
      </a:accent6>
      <a:hlink>
        <a:srgbClr val="818A8F"/>
      </a:hlink>
      <a:folHlink>
        <a:srgbClr val="9ADCC6"/>
      </a:folHlink>
    </a:clrScheme>
    <a:fontScheme name="K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9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90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KFS ppt mall_20161116">
  <a:themeElements>
    <a:clrScheme name="KF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489"/>
      </a:accent1>
      <a:accent2>
        <a:srgbClr val="9ADCC6"/>
      </a:accent2>
      <a:accent3>
        <a:srgbClr val="E37222"/>
      </a:accent3>
      <a:accent4>
        <a:srgbClr val="818A8F"/>
      </a:accent4>
      <a:accent5>
        <a:srgbClr val="E0E1DD"/>
      </a:accent5>
      <a:accent6>
        <a:srgbClr val="4466A1"/>
      </a:accent6>
      <a:hlink>
        <a:srgbClr val="818A8F"/>
      </a:hlink>
      <a:folHlink>
        <a:srgbClr val="9ADCC6"/>
      </a:folHlink>
    </a:clrScheme>
    <a:fontScheme name="K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9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90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KFS ppt mall_20161116">
  <a:themeElements>
    <a:clrScheme name="KF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489"/>
      </a:accent1>
      <a:accent2>
        <a:srgbClr val="9ADCC6"/>
      </a:accent2>
      <a:accent3>
        <a:srgbClr val="E37222"/>
      </a:accent3>
      <a:accent4>
        <a:srgbClr val="818A8F"/>
      </a:accent4>
      <a:accent5>
        <a:srgbClr val="E0E1DD"/>
      </a:accent5>
      <a:accent6>
        <a:srgbClr val="4466A1"/>
      </a:accent6>
      <a:hlink>
        <a:srgbClr val="818A8F"/>
      </a:hlink>
      <a:folHlink>
        <a:srgbClr val="9ADCC6"/>
      </a:folHlink>
    </a:clrScheme>
    <a:fontScheme name="K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9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90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Blank">
  <a:themeElements>
    <a:clrScheme name="KFS">
      <a:dk1>
        <a:srgbClr val="9ADCC6"/>
      </a:dk1>
      <a:lt1>
        <a:sysClr val="window" lastClr="FFFFFF"/>
      </a:lt1>
      <a:dk2>
        <a:srgbClr val="004489"/>
      </a:dk2>
      <a:lt2>
        <a:srgbClr val="EEECE1"/>
      </a:lt2>
      <a:accent1>
        <a:srgbClr val="004489"/>
      </a:accent1>
      <a:accent2>
        <a:srgbClr val="FDC840"/>
      </a:accent2>
      <a:accent3>
        <a:srgbClr val="B5004B"/>
      </a:accent3>
      <a:accent4>
        <a:srgbClr val="006460"/>
      </a:accent4>
      <a:accent5>
        <a:srgbClr val="D5D5CA"/>
      </a:accent5>
      <a:accent6>
        <a:srgbClr val="F3F3EE"/>
      </a:accent6>
      <a:hlink>
        <a:srgbClr val="9ADCC6"/>
      </a:hlink>
      <a:folHlink>
        <a:srgbClr val="9ADCC6"/>
      </a:folHlink>
    </a:clrScheme>
    <a:fontScheme name="KFS_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600" dirty="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Nexa Light"/>
        <a:ea typeface="Nexa Light"/>
        <a:cs typeface="Nexa Light"/>
      </a:majorFont>
      <a:minorFont>
        <a:latin typeface="Nexa Light"/>
        <a:ea typeface="Nexa Light"/>
        <a:cs typeface="Nex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-3355"/>
            <a:lumOff val="2661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0" b="0" i="0" u="none" strike="noStrike" cap="all" spc="1500" normalizeH="0" baseline="0">
            <a:ln>
              <a:noFill/>
            </a:ln>
            <a:solidFill>
              <a:srgbClr val="373842"/>
            </a:solidFill>
            <a:effectLst/>
            <a:uFillTx/>
            <a:latin typeface="+mn-lt"/>
            <a:ea typeface="+mn-ea"/>
            <a:cs typeface="+mn-cs"/>
            <a:sym typeface="Nex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11066</TotalTime>
  <Words>394</Words>
  <Application>Microsoft Office PowerPoint</Application>
  <PresentationFormat>Anpassad</PresentationFormat>
  <Paragraphs>128</Paragraphs>
  <Slides>12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11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12</vt:i4>
      </vt:variant>
    </vt:vector>
  </HeadingPairs>
  <TitlesOfParts>
    <vt:vector size="29" baseType="lpstr">
      <vt:lpstr>Arial</vt:lpstr>
      <vt:lpstr>Calibri</vt:lpstr>
      <vt:lpstr>Futura</vt:lpstr>
      <vt:lpstr>Futura Light</vt:lpstr>
      <vt:lpstr>Futura Md BT</vt:lpstr>
      <vt:lpstr>Helvetica Light</vt:lpstr>
      <vt:lpstr>Helvetica Neue</vt:lpstr>
      <vt:lpstr>Lucida Grande</vt:lpstr>
      <vt:lpstr>Nexa Light</vt:lpstr>
      <vt:lpstr>Times New Roman</vt:lpstr>
      <vt:lpstr>Wingdings</vt:lpstr>
      <vt:lpstr>KFS ppt mall_20161116</vt:lpstr>
      <vt:lpstr>1_KFS ppt mall_20161116</vt:lpstr>
      <vt:lpstr>2_KFS ppt mall_20161116</vt:lpstr>
      <vt:lpstr>3_KFS ppt mall_20161116</vt:lpstr>
      <vt:lpstr>4_KFS ppt mall_20161116</vt:lpstr>
      <vt:lpstr>Blank</vt:lpstr>
      <vt:lpstr> Samordningsförbunden 25 januari 2018</vt:lpstr>
      <vt:lpstr>Ny organisation</vt:lpstr>
      <vt:lpstr>Inledande genomförandefrågor</vt:lpstr>
      <vt:lpstr> Förhandlingsverksamhet   Bransch/Verksamhetsområden Arbetsgivarservice Utbildningsverksamhet </vt:lpstr>
      <vt:lpstr> Branscher/verksamhetsområden och branschråd</vt:lpstr>
      <vt:lpstr>Indelning och bemanning</vt:lpstr>
      <vt:lpstr>Hur ska vi arbeta inom respektive bransch/verksamhetsområde? </vt:lpstr>
      <vt:lpstr>AG-servicen ur ett medlemsperspektiv</vt:lpstr>
      <vt:lpstr>Kursutbudet på övergripande nivå</vt:lpstr>
      <vt:lpstr>Övrigt vi jobbar vidare med </vt:lpstr>
      <vt:lpstr>Kommunikation</vt:lpstr>
      <vt:lpstr>Tillsammans skapar vi framtidens arbetsgivar-organisation för samhällsnyttan i Sverige!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Sarah-Kim Sjödelius</dc:creator>
  <cp:lastModifiedBy>John Nilsson</cp:lastModifiedBy>
  <cp:revision>252</cp:revision>
  <cp:lastPrinted>2017-10-11T09:26:05Z</cp:lastPrinted>
  <dcterms:modified xsi:type="dcterms:W3CDTF">2018-02-09T12:52:56Z</dcterms:modified>
</cp:coreProperties>
</file>